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oubag Bold" charset="1" panose="02020A03060303060403"/>
      <p:regular r:id="rId22"/>
    </p:embeddedFont>
    <p:embeddedFont>
      <p:font typeface="Roca Two Light Italics" charset="1" panose="00000400000000000000"/>
      <p:regular r:id="rId23"/>
    </p:embeddedFont>
    <p:embeddedFont>
      <p:font typeface="Roca Two" charset="1" panose="00000500000000000000"/>
      <p:regular r:id="rId24"/>
    </p:embeddedFont>
    <p:embeddedFont>
      <p:font typeface="Loubag" charset="1" panose="02020A03060303060403"/>
      <p:regular r:id="rId25"/>
    </p:embeddedFont>
    <p:embeddedFont>
      <p:font typeface="Canva Sans Bold" charset="1" panose="020B0803030501040103"/>
      <p:regular r:id="rId26"/>
    </p:embeddedFont>
    <p:embeddedFont>
      <p:font typeface="Roca Two Light" charset="1" panose="00000400000000000000"/>
      <p:regular r:id="rId27"/>
    </p:embeddedFont>
    <p:embeddedFont>
      <p:font typeface="Roca Two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45022"/>
            <a:ext cx="2870892" cy="746462"/>
            <a:chOff x="0" y="0"/>
            <a:chExt cx="3827856" cy="995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5283" cy="995283"/>
            </a:xfrm>
            <a:custGeom>
              <a:avLst/>
              <a:gdLst/>
              <a:ahLst/>
              <a:cxnLst/>
              <a:rect r="r" b="b" t="t" l="l"/>
              <a:pathLst>
                <a:path h="995283" w="995283">
                  <a:moveTo>
                    <a:pt x="0" y="0"/>
                  </a:moveTo>
                  <a:lnTo>
                    <a:pt x="995283" y="0"/>
                  </a:lnTo>
                  <a:lnTo>
                    <a:pt x="995283" y="995283"/>
                  </a:lnTo>
                  <a:lnTo>
                    <a:pt x="0" y="995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40528" y="309470"/>
              <a:ext cx="2587327" cy="385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  <a:r>
                <a:rPr lang="en-US" sz="2000" b="true">
                  <a:solidFill>
                    <a:srgbClr val="F0F2DE"/>
                  </a:solidFill>
                  <a:latin typeface="Loubag Bold"/>
                  <a:ea typeface="Loubag Bold"/>
                  <a:cs typeface="Loubag Bold"/>
                  <a:sym typeface="Loubag Bold"/>
                </a:rPr>
                <a:t>SCHOOL NAME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84144" y="1028700"/>
            <a:ext cx="7097272" cy="6183565"/>
            <a:chOff x="0" y="0"/>
            <a:chExt cx="1601034" cy="1394916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1601034" cy="1394916"/>
            </a:xfrm>
            <a:custGeom>
              <a:avLst/>
              <a:gdLst/>
              <a:ahLst/>
              <a:cxnLst/>
              <a:rect r="r" b="b" t="t" l="l"/>
              <a:pathLst>
                <a:path h="1394916" w="1601034">
                  <a:moveTo>
                    <a:pt x="434744" y="733104"/>
                  </a:moveTo>
                  <a:lnTo>
                    <a:pt x="434744" y="160633"/>
                  </a:lnTo>
                  <a:cubicBezTo>
                    <a:pt x="434744" y="71918"/>
                    <a:pt x="506662" y="0"/>
                    <a:pt x="595377" y="0"/>
                  </a:cubicBezTo>
                  <a:lnTo>
                    <a:pt x="1440400" y="0"/>
                  </a:lnTo>
                  <a:cubicBezTo>
                    <a:pt x="1529116" y="1"/>
                    <a:pt x="1601033" y="71918"/>
                    <a:pt x="1601034" y="160633"/>
                  </a:cubicBezTo>
                  <a:lnTo>
                    <a:pt x="1601034" y="800797"/>
                  </a:lnTo>
                  <a:cubicBezTo>
                    <a:pt x="1601033" y="889512"/>
                    <a:pt x="1529116" y="961430"/>
                    <a:pt x="1440400" y="961431"/>
                  </a:cubicBezTo>
                  <a:lnTo>
                    <a:pt x="661812" y="961431"/>
                  </a:lnTo>
                  <a:cubicBezTo>
                    <a:pt x="573097" y="961431"/>
                    <a:pt x="501179" y="1033349"/>
                    <a:pt x="501179" y="1122064"/>
                  </a:cubicBezTo>
                  <a:lnTo>
                    <a:pt x="501179" y="1234283"/>
                  </a:lnTo>
                  <a:cubicBezTo>
                    <a:pt x="501179" y="1322995"/>
                    <a:pt x="429265" y="1394912"/>
                    <a:pt x="340552" y="1394916"/>
                  </a:cubicBezTo>
                  <a:lnTo>
                    <a:pt x="160633" y="1394916"/>
                  </a:lnTo>
                  <a:cubicBezTo>
                    <a:pt x="71918" y="1394915"/>
                    <a:pt x="1" y="1322998"/>
                    <a:pt x="0" y="1234283"/>
                  </a:cubicBezTo>
                  <a:lnTo>
                    <a:pt x="0" y="1054371"/>
                  </a:lnTo>
                  <a:cubicBezTo>
                    <a:pt x="0" y="965655"/>
                    <a:pt x="71918" y="893737"/>
                    <a:pt x="160633" y="893737"/>
                  </a:cubicBezTo>
                  <a:lnTo>
                    <a:pt x="274110" y="893737"/>
                  </a:lnTo>
                  <a:cubicBezTo>
                    <a:pt x="362826" y="893737"/>
                    <a:pt x="434744" y="821819"/>
                    <a:pt x="434744" y="733104"/>
                  </a:cubicBezTo>
                  <a:close/>
                </a:path>
              </a:pathLst>
            </a:custGeom>
            <a:blipFill>
              <a:blip r:embed="rId4"/>
              <a:stretch>
                <a:fillRect l="0" t="-1767" r="0" b="-7050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946925" y="3378648"/>
            <a:ext cx="5312375" cy="6310284"/>
            <a:chOff x="0" y="0"/>
            <a:chExt cx="1324398" cy="15731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4397" cy="1573181"/>
            </a:xfrm>
            <a:custGeom>
              <a:avLst/>
              <a:gdLst/>
              <a:ahLst/>
              <a:cxnLst/>
              <a:rect r="r" b="b" t="t" l="l"/>
              <a:pathLst>
                <a:path h="1573181" w="1324397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450480"/>
                  </a:lnTo>
                  <a:cubicBezTo>
                    <a:pt x="1" y="1518246"/>
                    <a:pt x="54936" y="1573181"/>
                    <a:pt x="122702" y="1573181"/>
                  </a:cubicBezTo>
                  <a:lnTo>
                    <a:pt x="1201694" y="1573181"/>
                  </a:lnTo>
                  <a:cubicBezTo>
                    <a:pt x="1269460" y="1573181"/>
                    <a:pt x="1324396" y="1518246"/>
                    <a:pt x="1324397" y="1450480"/>
                  </a:cubicBezTo>
                  <a:lnTo>
                    <a:pt x="1324397" y="122701"/>
                  </a:lnTo>
                  <a:cubicBezTo>
                    <a:pt x="1324396" y="54935"/>
                    <a:pt x="1269461" y="1"/>
                    <a:pt x="1201696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blipFill>
              <a:blip r:embed="rId5"/>
              <a:stretch>
                <a:fillRect l="-1731" t="0" r="0" b="-2854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996336"/>
            <a:ext cx="8748874" cy="40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9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CONTINUING EDUCATION</a:t>
            </a:r>
          </a:p>
          <a:p>
            <a:pPr algn="l">
              <a:lnSpc>
                <a:spcPts val="10640"/>
              </a:lnSpc>
            </a:pPr>
            <a:r>
              <a:rPr lang="en-US" sz="9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IN </a:t>
            </a:r>
            <a:r>
              <a:rPr lang="en-US" sz="9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NURSING</a:t>
            </a:r>
            <a:r>
              <a:rPr lang="en-US" sz="9500" b="true">
                <a:solidFill>
                  <a:srgbClr val="E5ED78"/>
                </a:solidFill>
                <a:latin typeface="Loubag Bold"/>
                <a:ea typeface="Loubag Bold"/>
                <a:cs typeface="Loubag Bold"/>
                <a:sym typeface="Loubag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200542"/>
            <a:ext cx="86958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FFFFF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 a foundation for safe, effective, and modern practice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15044"/>
            <a:ext cx="3874840" cy="4943256"/>
            <a:chOff x="0" y="0"/>
            <a:chExt cx="2032210" cy="25925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213" cy="2592556"/>
            </a:xfrm>
            <a:custGeom>
              <a:avLst/>
              <a:gdLst/>
              <a:ahLst/>
              <a:cxnLst/>
              <a:rect r="r" b="b" t="t" l="l"/>
              <a:pathLst>
                <a:path h="2592556" w="2032213">
                  <a:moveTo>
                    <a:pt x="168525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2313162"/>
                  </a:lnTo>
                  <a:cubicBezTo>
                    <a:pt x="0" y="2349673"/>
                    <a:pt x="13458" y="2384902"/>
                    <a:pt x="37800" y="2412114"/>
                  </a:cubicBezTo>
                  <a:lnTo>
                    <a:pt x="154967" y="2543091"/>
                  </a:lnTo>
                  <a:cubicBezTo>
                    <a:pt x="183122" y="2574566"/>
                    <a:pt x="223353" y="2592556"/>
                    <a:pt x="265584" y="2592555"/>
                  </a:cubicBezTo>
                  <a:lnTo>
                    <a:pt x="1883796" y="2592555"/>
                  </a:lnTo>
                  <a:cubicBezTo>
                    <a:pt x="1923158" y="2592555"/>
                    <a:pt x="1960909" y="2576918"/>
                    <a:pt x="1988742" y="2549085"/>
                  </a:cubicBezTo>
                  <a:cubicBezTo>
                    <a:pt x="2016576" y="2521252"/>
                    <a:pt x="2032212" y="2483502"/>
                    <a:pt x="2032212" y="2444140"/>
                  </a:cubicBezTo>
                  <a:lnTo>
                    <a:pt x="2032212" y="366141"/>
                  </a:lnTo>
                  <a:cubicBezTo>
                    <a:pt x="2032213" y="329143"/>
                    <a:pt x="2018393" y="293478"/>
                    <a:pt x="1993463" y="266140"/>
                  </a:cubicBezTo>
                  <a:lnTo>
                    <a:pt x="1794920" y="48414"/>
                  </a:lnTo>
                  <a:cubicBezTo>
                    <a:pt x="1766798" y="17574"/>
                    <a:pt x="1726990" y="0"/>
                    <a:pt x="1685253" y="0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146940" y="4315044"/>
            <a:ext cx="3874840" cy="4943256"/>
            <a:chOff x="0" y="0"/>
            <a:chExt cx="2451769" cy="31277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"/>
              <a:ext cx="2451769" cy="3127800"/>
            </a:xfrm>
            <a:custGeom>
              <a:avLst/>
              <a:gdLst/>
              <a:ahLst/>
              <a:cxnLst/>
              <a:rect r="r" b="b" t="t" l="l"/>
              <a:pathLst>
                <a:path h="3127800" w="2451769">
                  <a:moveTo>
                    <a:pt x="0" y="124381"/>
                  </a:moveTo>
                  <a:lnTo>
                    <a:pt x="0" y="2731643"/>
                  </a:lnTo>
                  <a:cubicBezTo>
                    <a:pt x="0" y="2800336"/>
                    <a:pt x="55687" y="2856023"/>
                    <a:pt x="124380" y="2856023"/>
                  </a:cubicBezTo>
                  <a:lnTo>
                    <a:pt x="267087" y="2856023"/>
                  </a:lnTo>
                  <a:cubicBezTo>
                    <a:pt x="303063" y="2856023"/>
                    <a:pt x="337276" y="2871599"/>
                    <a:pt x="360898" y="2898733"/>
                  </a:cubicBezTo>
                  <a:lnTo>
                    <a:pt x="523133" y="3085089"/>
                  </a:lnTo>
                  <a:cubicBezTo>
                    <a:pt x="546755" y="3112223"/>
                    <a:pt x="580969" y="3127800"/>
                    <a:pt x="616944" y="3127800"/>
                  </a:cubicBezTo>
                  <a:lnTo>
                    <a:pt x="2157908" y="3127800"/>
                  </a:lnTo>
                  <a:cubicBezTo>
                    <a:pt x="2193816" y="3127800"/>
                    <a:pt x="2227972" y="3112281"/>
                    <a:pt x="2251592" y="3085235"/>
                  </a:cubicBezTo>
                  <a:lnTo>
                    <a:pt x="2410783" y="2902953"/>
                  </a:lnTo>
                  <a:cubicBezTo>
                    <a:pt x="2437207" y="2872696"/>
                    <a:pt x="2451768" y="2833886"/>
                    <a:pt x="2451769" y="2793715"/>
                  </a:cubicBezTo>
                  <a:lnTo>
                    <a:pt x="2451769" y="124381"/>
                  </a:lnTo>
                  <a:cubicBezTo>
                    <a:pt x="2451769" y="91392"/>
                    <a:pt x="2438664" y="59755"/>
                    <a:pt x="2415337" y="36429"/>
                  </a:cubicBezTo>
                  <a:cubicBezTo>
                    <a:pt x="2392010" y="13103"/>
                    <a:pt x="2360372" y="0"/>
                    <a:pt x="2327384" y="1"/>
                  </a:cubicBezTo>
                  <a:lnTo>
                    <a:pt x="124380" y="1"/>
                  </a:lnTo>
                  <a:cubicBezTo>
                    <a:pt x="55687" y="1"/>
                    <a:pt x="0" y="55688"/>
                    <a:pt x="0" y="124381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265700" y="4315044"/>
            <a:ext cx="3874840" cy="4943256"/>
            <a:chOff x="0" y="0"/>
            <a:chExt cx="1816715" cy="2317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6715" cy="2317648"/>
            </a:xfrm>
            <a:custGeom>
              <a:avLst/>
              <a:gdLst/>
              <a:ahLst/>
              <a:cxnLst/>
              <a:rect r="r" b="b" t="t" l="l"/>
              <a:pathLst>
                <a:path h="2317648" w="1816715">
                  <a:moveTo>
                    <a:pt x="1721117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2019727"/>
                  </a:lnTo>
                  <a:cubicBezTo>
                    <a:pt x="0" y="2072525"/>
                    <a:pt x="42801" y="2115326"/>
                    <a:pt x="95598" y="2115326"/>
                  </a:cubicBezTo>
                  <a:lnTo>
                    <a:pt x="204343" y="2115326"/>
                  </a:lnTo>
                  <a:cubicBezTo>
                    <a:pt x="231994" y="2115325"/>
                    <a:pt x="258291" y="2127297"/>
                    <a:pt x="276447" y="2148152"/>
                  </a:cubicBezTo>
                  <a:lnTo>
                    <a:pt x="395420" y="2284813"/>
                  </a:lnTo>
                  <a:cubicBezTo>
                    <a:pt x="413574" y="2305672"/>
                    <a:pt x="439871" y="2317647"/>
                    <a:pt x="467524" y="2317648"/>
                  </a:cubicBezTo>
                  <a:lnTo>
                    <a:pt x="1349191" y="2317648"/>
                  </a:lnTo>
                  <a:cubicBezTo>
                    <a:pt x="1376843" y="2317648"/>
                    <a:pt x="1403140" y="2305676"/>
                    <a:pt x="1421296" y="2284820"/>
                  </a:cubicBezTo>
                  <a:lnTo>
                    <a:pt x="1540267" y="2148160"/>
                  </a:lnTo>
                  <a:cubicBezTo>
                    <a:pt x="1558423" y="2127304"/>
                    <a:pt x="1584720" y="2115331"/>
                    <a:pt x="1612371" y="2115332"/>
                  </a:cubicBezTo>
                  <a:lnTo>
                    <a:pt x="1721117" y="2115332"/>
                  </a:lnTo>
                  <a:cubicBezTo>
                    <a:pt x="1773915" y="2115332"/>
                    <a:pt x="1816715" y="2072531"/>
                    <a:pt x="1816715" y="2019734"/>
                  </a:cubicBezTo>
                  <a:lnTo>
                    <a:pt x="1816715" y="95598"/>
                  </a:lnTo>
                  <a:cubicBezTo>
                    <a:pt x="1816715" y="42801"/>
                    <a:pt x="1773915" y="0"/>
                    <a:pt x="1721117" y="0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384460" y="4315044"/>
            <a:ext cx="3874840" cy="4943256"/>
            <a:chOff x="0" y="0"/>
            <a:chExt cx="1907283" cy="2433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1"/>
              <a:ext cx="1907287" cy="2433180"/>
            </a:xfrm>
            <a:custGeom>
              <a:avLst/>
              <a:gdLst/>
              <a:ahLst/>
              <a:cxnLst/>
              <a:rect r="r" b="b" t="t" l="l"/>
              <a:pathLst>
                <a:path h="2433180" w="1907287">
                  <a:moveTo>
                    <a:pt x="0" y="110689"/>
                  </a:moveTo>
                  <a:lnTo>
                    <a:pt x="0" y="2176807"/>
                  </a:lnTo>
                  <a:cubicBezTo>
                    <a:pt x="2" y="2203104"/>
                    <a:pt x="9367" y="2228541"/>
                    <a:pt x="26416" y="2248562"/>
                  </a:cubicBezTo>
                  <a:lnTo>
                    <a:pt x="150468" y="2394251"/>
                  </a:lnTo>
                  <a:cubicBezTo>
                    <a:pt x="171499" y="2418949"/>
                    <a:pt x="202305" y="2433179"/>
                    <a:pt x="234744" y="2433179"/>
                  </a:cubicBezTo>
                  <a:lnTo>
                    <a:pt x="1672543" y="2433179"/>
                  </a:lnTo>
                  <a:cubicBezTo>
                    <a:pt x="1704982" y="2433180"/>
                    <a:pt x="1735788" y="2418950"/>
                    <a:pt x="1756819" y="2394251"/>
                  </a:cubicBezTo>
                  <a:lnTo>
                    <a:pt x="1880871" y="2248562"/>
                  </a:lnTo>
                  <a:cubicBezTo>
                    <a:pt x="1897920" y="2228541"/>
                    <a:pt x="1907285" y="2203104"/>
                    <a:pt x="1907287" y="2176807"/>
                  </a:cubicBezTo>
                  <a:lnTo>
                    <a:pt x="1907287" y="110689"/>
                  </a:lnTo>
                  <a:cubicBezTo>
                    <a:pt x="1907287" y="81332"/>
                    <a:pt x="1895625" y="53178"/>
                    <a:pt x="1874866" y="32419"/>
                  </a:cubicBezTo>
                  <a:cubicBezTo>
                    <a:pt x="1854107" y="11661"/>
                    <a:pt x="1825952" y="0"/>
                    <a:pt x="1796595" y="1"/>
                  </a:cubicBezTo>
                  <a:lnTo>
                    <a:pt x="110688" y="1"/>
                  </a:lnTo>
                  <a:cubicBezTo>
                    <a:pt x="49557" y="1"/>
                    <a:pt x="0" y="49558"/>
                    <a:pt x="0" y="110689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85850"/>
            <a:ext cx="9048741" cy="278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ALTERNATIVE WAYS</a:t>
            </a:r>
            <a:r>
              <a:rPr lang="en-US" sz="6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 TO FULFILL NURSING </a:t>
            </a:r>
          </a:p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CE</a:t>
            </a:r>
            <a:r>
              <a:rPr lang="en-US" sz="6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5978" y="1444943"/>
            <a:ext cx="5952441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Some countries offer alternative methods for completing CE. Always check with an official organization to confirm what’s approved.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3641" y="5295416"/>
            <a:ext cx="310599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Academic courses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31881" y="5295416"/>
            <a:ext cx="310599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In-service 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0121" y="5295416"/>
            <a:ext cx="310599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Publishing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8361" y="5295416"/>
            <a:ext cx="310599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Volunteering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92916"/>
            <a:ext cx="7315674" cy="37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BARRIERS</a:t>
            </a:r>
            <a:r>
              <a:rPr lang="en-US" sz="6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 TO ATTENDING</a:t>
            </a:r>
          </a:p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CE</a:t>
            </a:r>
            <a:r>
              <a:rPr lang="en-US" sz="6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 across nursing roles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340368"/>
            <a:ext cx="6173322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Context for the chart. </a:t>
            </a: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Using the chart, highlight the three most common barriers. Wrap up with a takeaway that leads into the next slide.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99961" y="941444"/>
            <a:ext cx="10731866" cy="8250951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03109"/>
            <a:ext cx="793669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CHE</a:t>
            </a: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ck-in poll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35001"/>
            <a:ext cx="714212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Choose the option that best applies to your situation, or add your own suggestion.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Share your answer with your lead or a peer.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5748" y="316517"/>
            <a:ext cx="9568084" cy="9653881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190137" y="2104695"/>
            <a:ext cx="0" cy="1072687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9190137" y="6216960"/>
            <a:ext cx="0" cy="1072687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9163050" y="3626626"/>
            <a:ext cx="0" cy="1072687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9163050" y="7738891"/>
            <a:ext cx="0" cy="1072687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533062"/>
            <a:ext cx="7072017" cy="6725238"/>
            <a:chOff x="0" y="0"/>
            <a:chExt cx="1665785" cy="15841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1"/>
              <a:ext cx="1665785" cy="1584099"/>
            </a:xfrm>
            <a:custGeom>
              <a:avLst/>
              <a:gdLst/>
              <a:ahLst/>
              <a:cxnLst/>
              <a:rect r="r" b="b" t="t" l="l"/>
              <a:pathLst>
                <a:path h="1584099" w="1665785">
                  <a:moveTo>
                    <a:pt x="965120" y="1447788"/>
                  </a:moveTo>
                  <a:cubicBezTo>
                    <a:pt x="983327" y="1427435"/>
                    <a:pt x="1009342" y="1415802"/>
                    <a:pt x="1036650" y="1415802"/>
                  </a:cubicBezTo>
                  <a:lnTo>
                    <a:pt x="1579520" y="1416137"/>
                  </a:lnTo>
                  <a:cubicBezTo>
                    <a:pt x="1602395" y="1416150"/>
                    <a:pt x="1624337" y="1407072"/>
                    <a:pt x="1640516" y="1390901"/>
                  </a:cubicBezTo>
                  <a:cubicBezTo>
                    <a:pt x="1656695" y="1374731"/>
                    <a:pt x="1665785" y="1352794"/>
                    <a:pt x="1665785" y="1329920"/>
                  </a:cubicBezTo>
                  <a:lnTo>
                    <a:pt x="1665785" y="86220"/>
                  </a:lnTo>
                  <a:cubicBezTo>
                    <a:pt x="1665785" y="63353"/>
                    <a:pt x="1656701" y="41423"/>
                    <a:pt x="1640532" y="25254"/>
                  </a:cubicBezTo>
                  <a:cubicBezTo>
                    <a:pt x="1624363" y="9085"/>
                    <a:pt x="1602433" y="1"/>
                    <a:pt x="1579566" y="1"/>
                  </a:cubicBezTo>
                  <a:lnTo>
                    <a:pt x="303022" y="1"/>
                  </a:lnTo>
                  <a:cubicBezTo>
                    <a:pt x="278489" y="0"/>
                    <a:pt x="255117" y="10451"/>
                    <a:pt x="238760" y="28736"/>
                  </a:cubicBezTo>
                  <a:lnTo>
                    <a:pt x="21960" y="271093"/>
                  </a:lnTo>
                  <a:cubicBezTo>
                    <a:pt x="7818" y="286901"/>
                    <a:pt x="0" y="307367"/>
                    <a:pt x="0" y="328577"/>
                  </a:cubicBezTo>
                  <a:lnTo>
                    <a:pt x="0" y="1497886"/>
                  </a:lnTo>
                  <a:cubicBezTo>
                    <a:pt x="4" y="1545501"/>
                    <a:pt x="38604" y="1584099"/>
                    <a:pt x="86219" y="1584099"/>
                  </a:cubicBezTo>
                  <a:lnTo>
                    <a:pt x="804624" y="1584099"/>
                  </a:lnTo>
                  <a:cubicBezTo>
                    <a:pt x="829157" y="1584099"/>
                    <a:pt x="852529" y="1573649"/>
                    <a:pt x="868886" y="1555364"/>
                  </a:cubicBezTo>
                  <a:close/>
                </a:path>
              </a:pathLst>
            </a:custGeom>
            <a:blipFill>
              <a:blip r:embed="rId2"/>
              <a:stretch>
                <a:fillRect l="0" t="-15648" r="0" b="-421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22947" y="1085850"/>
            <a:ext cx="508352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46762" y="2189158"/>
            <a:ext cx="7483784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FFFFF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Continuing education (CE) equips nurses to deliver safer, more effective, and modern care.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FFFFF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It helps maintain licensure, fuels career growth, and enhances clinical skills.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6762" y="6302685"/>
            <a:ext cx="7812538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FFFFF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CE comes in many forms: webinars, workshops, certifications, and workplace learning.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FFFFF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Time, cost, and lack of support remain real barriers across roles.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1062" y="1295710"/>
            <a:ext cx="761360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ABOUT CONTINUING EDUCATION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1062" y="5410510"/>
            <a:ext cx="504319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TYPES AND BARRIERS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65" y="2300537"/>
            <a:ext cx="5097641" cy="7400322"/>
            <a:chOff x="0" y="0"/>
            <a:chExt cx="1342589" cy="1949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2589" cy="1949056"/>
            </a:xfrm>
            <a:custGeom>
              <a:avLst/>
              <a:gdLst/>
              <a:ahLst/>
              <a:cxnLst/>
              <a:rect r="r" b="b" t="t" l="l"/>
              <a:pathLst>
                <a:path h="1949056" w="1342589">
                  <a:moveTo>
                    <a:pt x="30375" y="0"/>
                  </a:moveTo>
                  <a:lnTo>
                    <a:pt x="1312214" y="0"/>
                  </a:lnTo>
                  <a:cubicBezTo>
                    <a:pt x="1320270" y="0"/>
                    <a:pt x="1327996" y="3200"/>
                    <a:pt x="1333692" y="8896"/>
                  </a:cubicBezTo>
                  <a:cubicBezTo>
                    <a:pt x="1339388" y="14593"/>
                    <a:pt x="1342589" y="22319"/>
                    <a:pt x="1342589" y="30375"/>
                  </a:cubicBezTo>
                  <a:lnTo>
                    <a:pt x="1342589" y="1918682"/>
                  </a:lnTo>
                  <a:cubicBezTo>
                    <a:pt x="1342589" y="1935457"/>
                    <a:pt x="1328989" y="1949056"/>
                    <a:pt x="1312214" y="1949056"/>
                  </a:cubicBezTo>
                  <a:lnTo>
                    <a:pt x="30375" y="1949056"/>
                  </a:lnTo>
                  <a:cubicBezTo>
                    <a:pt x="22319" y="1949056"/>
                    <a:pt x="14593" y="1945856"/>
                    <a:pt x="8896" y="1940159"/>
                  </a:cubicBezTo>
                  <a:cubicBezTo>
                    <a:pt x="3200" y="1934463"/>
                    <a:pt x="0" y="1926737"/>
                    <a:pt x="0" y="1918682"/>
                  </a:cubicBezTo>
                  <a:lnTo>
                    <a:pt x="0" y="30375"/>
                  </a:lnTo>
                  <a:cubicBezTo>
                    <a:pt x="0" y="13599"/>
                    <a:pt x="13599" y="0"/>
                    <a:pt x="30375" y="0"/>
                  </a:cubicBezTo>
                  <a:close/>
                </a:path>
              </a:pathLst>
            </a:custGeom>
            <a:solidFill>
              <a:srgbClr val="F0F2D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60156" y="2300537"/>
            <a:ext cx="11512980" cy="7400322"/>
            <a:chOff x="0" y="0"/>
            <a:chExt cx="3032225" cy="1949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2225" cy="1949056"/>
            </a:xfrm>
            <a:custGeom>
              <a:avLst/>
              <a:gdLst/>
              <a:ahLst/>
              <a:cxnLst/>
              <a:rect r="r" b="b" t="t" l="l"/>
              <a:pathLst>
                <a:path h="1949056" w="3032225">
                  <a:moveTo>
                    <a:pt x="13449" y="0"/>
                  </a:moveTo>
                  <a:lnTo>
                    <a:pt x="3018776" y="0"/>
                  </a:lnTo>
                  <a:cubicBezTo>
                    <a:pt x="3022343" y="0"/>
                    <a:pt x="3025764" y="1417"/>
                    <a:pt x="3028286" y="3939"/>
                  </a:cubicBezTo>
                  <a:cubicBezTo>
                    <a:pt x="3030808" y="6461"/>
                    <a:pt x="3032225" y="9882"/>
                    <a:pt x="3032225" y="13449"/>
                  </a:cubicBezTo>
                  <a:lnTo>
                    <a:pt x="3032225" y="1935607"/>
                  </a:lnTo>
                  <a:cubicBezTo>
                    <a:pt x="3032225" y="1939174"/>
                    <a:pt x="3030808" y="1942595"/>
                    <a:pt x="3028286" y="1945117"/>
                  </a:cubicBezTo>
                  <a:cubicBezTo>
                    <a:pt x="3025764" y="1947639"/>
                    <a:pt x="3022343" y="1949056"/>
                    <a:pt x="3018776" y="1949056"/>
                  </a:cubicBezTo>
                  <a:lnTo>
                    <a:pt x="13449" y="1949056"/>
                  </a:lnTo>
                  <a:cubicBezTo>
                    <a:pt x="9882" y="1949056"/>
                    <a:pt x="6461" y="1947639"/>
                    <a:pt x="3939" y="1945117"/>
                  </a:cubicBezTo>
                  <a:cubicBezTo>
                    <a:pt x="1417" y="1942595"/>
                    <a:pt x="0" y="1939174"/>
                    <a:pt x="0" y="1935607"/>
                  </a:cubicBezTo>
                  <a:lnTo>
                    <a:pt x="0" y="13449"/>
                  </a:lnTo>
                  <a:cubicBezTo>
                    <a:pt x="0" y="9882"/>
                    <a:pt x="1417" y="6461"/>
                    <a:pt x="3939" y="3939"/>
                  </a:cubicBezTo>
                  <a:cubicBezTo>
                    <a:pt x="6461" y="1417"/>
                    <a:pt x="9882" y="0"/>
                    <a:pt x="13449" y="0"/>
                  </a:cubicBezTo>
                  <a:close/>
                </a:path>
              </a:pathLst>
            </a:custGeom>
            <a:solidFill>
              <a:srgbClr val="F0F2D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558" y="2712744"/>
            <a:ext cx="4318255" cy="647237"/>
            <a:chOff x="0" y="0"/>
            <a:chExt cx="1137318" cy="170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7318" cy="170466"/>
            </a:xfrm>
            <a:custGeom>
              <a:avLst/>
              <a:gdLst/>
              <a:ahLst/>
              <a:cxnLst/>
              <a:rect r="r" b="b" t="t" l="l"/>
              <a:pathLst>
                <a:path h="170466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34609"/>
                  </a:lnTo>
                  <a:cubicBezTo>
                    <a:pt x="1137318" y="144119"/>
                    <a:pt x="1133540" y="153239"/>
                    <a:pt x="1126816" y="159964"/>
                  </a:cubicBezTo>
                  <a:cubicBezTo>
                    <a:pt x="1120092" y="166688"/>
                    <a:pt x="1110971" y="170466"/>
                    <a:pt x="1101462" y="170466"/>
                  </a:cubicBezTo>
                  <a:lnTo>
                    <a:pt x="35857" y="170466"/>
                  </a:lnTo>
                  <a:cubicBezTo>
                    <a:pt x="26347" y="170466"/>
                    <a:pt x="17227" y="166688"/>
                    <a:pt x="10502" y="159964"/>
                  </a:cubicBezTo>
                  <a:cubicBezTo>
                    <a:pt x="3778" y="153239"/>
                    <a:pt x="0" y="144119"/>
                    <a:pt x="0" y="134609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0A1D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b="true" sz="1999" spc="-39">
                  <a:solidFill>
                    <a:srgbClr val="F0F2DE"/>
                  </a:solidFill>
                  <a:latin typeface="Loubag Bold"/>
                  <a:ea typeface="Loubag Bold"/>
                  <a:cs typeface="Loubag Bold"/>
                  <a:sym typeface="Loubag Bold"/>
                </a:rPr>
                <a:t>FONTS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23087" y="2712744"/>
            <a:ext cx="4368067" cy="647237"/>
            <a:chOff x="0" y="0"/>
            <a:chExt cx="1150437" cy="170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0437" cy="170466"/>
            </a:xfrm>
            <a:custGeom>
              <a:avLst/>
              <a:gdLst/>
              <a:ahLst/>
              <a:cxnLst/>
              <a:rect r="r" b="b" t="t" l="l"/>
              <a:pathLst>
                <a:path h="170466" w="1150437">
                  <a:moveTo>
                    <a:pt x="35448" y="0"/>
                  </a:moveTo>
                  <a:lnTo>
                    <a:pt x="1114989" y="0"/>
                  </a:lnTo>
                  <a:cubicBezTo>
                    <a:pt x="1124391" y="0"/>
                    <a:pt x="1133407" y="3735"/>
                    <a:pt x="1140055" y="10382"/>
                  </a:cubicBezTo>
                  <a:cubicBezTo>
                    <a:pt x="1146703" y="17030"/>
                    <a:pt x="1150437" y="26046"/>
                    <a:pt x="1150437" y="35448"/>
                  </a:cubicBezTo>
                  <a:lnTo>
                    <a:pt x="1150437" y="135018"/>
                  </a:lnTo>
                  <a:cubicBezTo>
                    <a:pt x="1150437" y="144419"/>
                    <a:pt x="1146703" y="153436"/>
                    <a:pt x="1140055" y="160083"/>
                  </a:cubicBezTo>
                  <a:cubicBezTo>
                    <a:pt x="1133407" y="166731"/>
                    <a:pt x="1124391" y="170466"/>
                    <a:pt x="1114989" y="170466"/>
                  </a:cubicBezTo>
                  <a:lnTo>
                    <a:pt x="35448" y="170466"/>
                  </a:lnTo>
                  <a:cubicBezTo>
                    <a:pt x="26046" y="170466"/>
                    <a:pt x="17030" y="166731"/>
                    <a:pt x="10382" y="160083"/>
                  </a:cubicBezTo>
                  <a:cubicBezTo>
                    <a:pt x="3735" y="153436"/>
                    <a:pt x="0" y="144419"/>
                    <a:pt x="0" y="135018"/>
                  </a:cubicBezTo>
                  <a:lnTo>
                    <a:pt x="0" y="35448"/>
                  </a:lnTo>
                  <a:cubicBezTo>
                    <a:pt x="0" y="26046"/>
                    <a:pt x="3735" y="17030"/>
                    <a:pt x="10382" y="10382"/>
                  </a:cubicBezTo>
                  <a:cubicBezTo>
                    <a:pt x="17030" y="3735"/>
                    <a:pt x="26046" y="0"/>
                    <a:pt x="35448" y="0"/>
                  </a:cubicBezTo>
                  <a:close/>
                </a:path>
              </a:pathLst>
            </a:custGeom>
            <a:solidFill>
              <a:srgbClr val="0A1D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150437" cy="17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b="true" sz="1999" spc="-39" strike="noStrike" u="none">
                  <a:solidFill>
                    <a:srgbClr val="F0F2DE"/>
                  </a:solidFill>
                  <a:latin typeface="Loubag Bold"/>
                  <a:ea typeface="Loubag Bold"/>
                  <a:cs typeface="Loubag Bold"/>
                  <a:sym typeface="Loubag Bold"/>
                </a:rPr>
                <a:t>DESIGN ELEMENTS / ICONS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4558" y="7347143"/>
            <a:ext cx="4318255" cy="647237"/>
            <a:chOff x="0" y="0"/>
            <a:chExt cx="1137318" cy="1704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7318" cy="170466"/>
            </a:xfrm>
            <a:custGeom>
              <a:avLst/>
              <a:gdLst/>
              <a:ahLst/>
              <a:cxnLst/>
              <a:rect r="r" b="b" t="t" l="l"/>
              <a:pathLst>
                <a:path h="170466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34609"/>
                  </a:lnTo>
                  <a:cubicBezTo>
                    <a:pt x="1137318" y="144119"/>
                    <a:pt x="1133540" y="153239"/>
                    <a:pt x="1126816" y="159964"/>
                  </a:cubicBezTo>
                  <a:cubicBezTo>
                    <a:pt x="1120092" y="166688"/>
                    <a:pt x="1110971" y="170466"/>
                    <a:pt x="1101462" y="170466"/>
                  </a:cubicBezTo>
                  <a:lnTo>
                    <a:pt x="35857" y="170466"/>
                  </a:lnTo>
                  <a:cubicBezTo>
                    <a:pt x="26347" y="170466"/>
                    <a:pt x="17227" y="166688"/>
                    <a:pt x="10502" y="159964"/>
                  </a:cubicBezTo>
                  <a:cubicBezTo>
                    <a:pt x="3778" y="153239"/>
                    <a:pt x="0" y="144119"/>
                    <a:pt x="0" y="134609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0A1D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b="true" sz="1999" spc="-39">
                  <a:solidFill>
                    <a:srgbClr val="F0F2DE"/>
                  </a:solidFill>
                  <a:latin typeface="Loubag Bold"/>
                  <a:ea typeface="Loubag Bold"/>
                  <a:cs typeface="Loubag Bold"/>
                  <a:sym typeface="Loubag Bold"/>
                </a:rPr>
                <a:t>COLORS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64714" y="8261080"/>
            <a:ext cx="725897" cy="7258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4DC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6102" y="8261080"/>
            <a:ext cx="725897" cy="72589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1D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43011" y="8261080"/>
            <a:ext cx="725897" cy="72589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D7F8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45267" y="8261080"/>
            <a:ext cx="725897" cy="7258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D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96916" y="8261080"/>
            <a:ext cx="725897" cy="72589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73043" y="3677553"/>
            <a:ext cx="4181285" cy="51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 i="true" strike="noStrike" u="none">
                <a:solidFill>
                  <a:srgbClr val="0E274D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This presentation template</a:t>
            </a:r>
          </a:p>
          <a:p>
            <a:pPr algn="ctr">
              <a:lnSpc>
                <a:spcPts val="2074"/>
              </a:lnSpc>
            </a:pPr>
            <a:r>
              <a:rPr lang="en-US" sz="1700" i="true" strike="noStrike" u="none">
                <a:solidFill>
                  <a:srgbClr val="0E274D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uses the following free fonts: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102" y="6770364"/>
            <a:ext cx="4368067" cy="25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 i="true">
                <a:solidFill>
                  <a:srgbClr val="0E274D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You can find these fonts online too.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30074" y="5005735"/>
            <a:ext cx="1467222" cy="37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2697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LOUBAG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3971" y="6004102"/>
            <a:ext cx="3479429" cy="27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097">
                <a:solidFill>
                  <a:srgbClr val="0E274D"/>
                </a:solidFill>
                <a:latin typeface="Roca Two"/>
                <a:ea typeface="Roca Two"/>
                <a:cs typeface="Roca Two"/>
                <a:sym typeface="Roca Two"/>
              </a:rPr>
              <a:t>Roca Two Regular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19155" y="4702216"/>
            <a:ext cx="1889061" cy="21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b="true" sz="1597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TITLES: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19155" y="5702908"/>
            <a:ext cx="1889061" cy="21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b="true" sz="1597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BODY TEXT: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64714" y="9077325"/>
            <a:ext cx="725897" cy="1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b="true" sz="1100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#2A4DCF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6102" y="9077325"/>
            <a:ext cx="725897" cy="1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b="true" sz="1100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#0A1D3B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43011" y="9077325"/>
            <a:ext cx="725897" cy="1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b="true" sz="1100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#A6D7F8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819515" y="9077325"/>
            <a:ext cx="725897" cy="1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b="true" sz="1100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#F0F2DE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96916" y="9077325"/>
            <a:ext cx="725897" cy="1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b="true" sz="1100">
                <a:solidFill>
                  <a:srgbClr val="0E274D"/>
                </a:solidFill>
                <a:latin typeface="Loubag Bold"/>
                <a:ea typeface="Loubag Bold"/>
                <a:cs typeface="Loubag Bold"/>
                <a:sym typeface="Loubag Bold"/>
              </a:rPr>
              <a:t>#FFF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00933" y="1719479"/>
            <a:ext cx="106861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20"/>
              </a:lnSpc>
            </a:pPr>
            <a:r>
              <a:rPr lang="en-US" sz="21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Use these in your presentation. Delete or hide this page before presenting.</a:t>
            </a:r>
            <a:r>
              <a:rPr lang="en-US" sz="21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69973" y="709966"/>
            <a:ext cx="7348055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</a:pPr>
            <a:r>
              <a:rPr lang="en-US" sz="6399" spc="-319" strike="noStrike" u="none">
                <a:solidFill>
                  <a:srgbClr val="F0F2DE"/>
                </a:solidFill>
                <a:latin typeface="Loubag"/>
                <a:ea typeface="Loubag"/>
                <a:cs typeface="Loubag"/>
                <a:sym typeface="Loubag"/>
              </a:rPr>
              <a:t>RESOURCE PAGE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823060" y="7167488"/>
            <a:ext cx="1701418" cy="900398"/>
            <a:chOff x="0" y="0"/>
            <a:chExt cx="3633750" cy="192299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633748" cy="1922996"/>
            </a:xfrm>
            <a:custGeom>
              <a:avLst/>
              <a:gdLst/>
              <a:ahLst/>
              <a:cxnLst/>
              <a:rect r="r" b="b" t="t" l="l"/>
              <a:pathLst>
                <a:path h="1922996" w="3633748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800295"/>
                  </a:lnTo>
                  <a:cubicBezTo>
                    <a:pt x="1" y="1868061"/>
                    <a:pt x="54936" y="1922996"/>
                    <a:pt x="122702" y="1922996"/>
                  </a:cubicBezTo>
                  <a:lnTo>
                    <a:pt x="3511046" y="1922996"/>
                  </a:lnTo>
                  <a:cubicBezTo>
                    <a:pt x="3578812" y="1922996"/>
                    <a:pt x="3633748" y="1868061"/>
                    <a:pt x="3633748" y="1800295"/>
                  </a:cubicBezTo>
                  <a:lnTo>
                    <a:pt x="3633748" y="122701"/>
                  </a:lnTo>
                  <a:cubicBezTo>
                    <a:pt x="3633748" y="54935"/>
                    <a:pt x="3578813" y="1"/>
                    <a:pt x="3511047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4800021" y="7112302"/>
            <a:ext cx="1719198" cy="1010770"/>
            <a:chOff x="0" y="0"/>
            <a:chExt cx="2176611" cy="127969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176614" cy="1279698"/>
            </a:xfrm>
            <a:custGeom>
              <a:avLst/>
              <a:gdLst/>
              <a:ahLst/>
              <a:cxnLst/>
              <a:rect r="r" b="b" t="t" l="l"/>
              <a:pathLst>
                <a:path h="1279698" w="2176614">
                  <a:moveTo>
                    <a:pt x="1829655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1000305"/>
                  </a:lnTo>
                  <a:cubicBezTo>
                    <a:pt x="0" y="1036815"/>
                    <a:pt x="13458" y="1072045"/>
                    <a:pt x="37800" y="1099257"/>
                  </a:cubicBezTo>
                  <a:lnTo>
                    <a:pt x="154967" y="1230233"/>
                  </a:lnTo>
                  <a:cubicBezTo>
                    <a:pt x="183122" y="1261708"/>
                    <a:pt x="223353" y="1279698"/>
                    <a:pt x="265584" y="1279697"/>
                  </a:cubicBezTo>
                  <a:lnTo>
                    <a:pt x="2028198" y="1279697"/>
                  </a:lnTo>
                  <a:cubicBezTo>
                    <a:pt x="2067560" y="1279697"/>
                    <a:pt x="2105310" y="1264061"/>
                    <a:pt x="2133144" y="1236228"/>
                  </a:cubicBezTo>
                  <a:cubicBezTo>
                    <a:pt x="2160977" y="1208395"/>
                    <a:pt x="2176614" y="1170644"/>
                    <a:pt x="2176614" y="1131282"/>
                  </a:cubicBezTo>
                  <a:lnTo>
                    <a:pt x="2176614" y="366141"/>
                  </a:lnTo>
                  <a:cubicBezTo>
                    <a:pt x="2176614" y="329143"/>
                    <a:pt x="2162795" y="293478"/>
                    <a:pt x="2137865" y="266140"/>
                  </a:cubicBezTo>
                  <a:lnTo>
                    <a:pt x="1939322" y="48414"/>
                  </a:lnTo>
                  <a:cubicBezTo>
                    <a:pt x="1911199" y="17574"/>
                    <a:pt x="1871392" y="0"/>
                    <a:pt x="1829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65" y="593699"/>
            <a:ext cx="16858270" cy="9099602"/>
            <a:chOff x="0" y="0"/>
            <a:chExt cx="4440038" cy="2396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038" cy="2396603"/>
            </a:xfrm>
            <a:custGeom>
              <a:avLst/>
              <a:gdLst/>
              <a:ahLst/>
              <a:cxnLst/>
              <a:rect r="r" b="b" t="t" l="l"/>
              <a:pathLst>
                <a:path h="2396603" w="4440038">
                  <a:moveTo>
                    <a:pt x="9185" y="0"/>
                  </a:moveTo>
                  <a:lnTo>
                    <a:pt x="4430854" y="0"/>
                  </a:lnTo>
                  <a:cubicBezTo>
                    <a:pt x="4435926" y="0"/>
                    <a:pt x="4440038" y="4112"/>
                    <a:pt x="4440038" y="9185"/>
                  </a:cubicBezTo>
                  <a:lnTo>
                    <a:pt x="4440038" y="2387418"/>
                  </a:lnTo>
                  <a:cubicBezTo>
                    <a:pt x="4440038" y="2389854"/>
                    <a:pt x="4439071" y="2392190"/>
                    <a:pt x="4437348" y="2393913"/>
                  </a:cubicBezTo>
                  <a:cubicBezTo>
                    <a:pt x="4435626" y="2395635"/>
                    <a:pt x="4433289" y="2396603"/>
                    <a:pt x="4430854" y="2396603"/>
                  </a:cubicBezTo>
                  <a:lnTo>
                    <a:pt x="9185" y="2396603"/>
                  </a:lnTo>
                  <a:cubicBezTo>
                    <a:pt x="6749" y="2396603"/>
                    <a:pt x="4413" y="2395635"/>
                    <a:pt x="2690" y="2393913"/>
                  </a:cubicBezTo>
                  <a:cubicBezTo>
                    <a:pt x="968" y="2392190"/>
                    <a:pt x="0" y="2389854"/>
                    <a:pt x="0" y="2387418"/>
                  </a:cubicBezTo>
                  <a:lnTo>
                    <a:pt x="0" y="9185"/>
                  </a:lnTo>
                  <a:cubicBezTo>
                    <a:pt x="0" y="6749"/>
                    <a:pt x="968" y="4413"/>
                    <a:pt x="2690" y="2690"/>
                  </a:cubicBezTo>
                  <a:cubicBezTo>
                    <a:pt x="4413" y="968"/>
                    <a:pt x="6749" y="0"/>
                    <a:pt x="9185" y="0"/>
                  </a:cubicBezTo>
                  <a:close/>
                </a:path>
              </a:pathLst>
            </a:custGeom>
            <a:solidFill>
              <a:srgbClr val="F0F2D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40038" cy="241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77480" y="2482824"/>
            <a:ext cx="1153303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 i="true">
                <a:solidFill>
                  <a:srgbClr val="000000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This presentation template is free for everyone to use, thanks to the following: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7480" y="5260305"/>
            <a:ext cx="1153303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 i="true">
                <a:solidFill>
                  <a:srgbClr val="000000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for this presentation template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7480" y="7317672"/>
            <a:ext cx="1153303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 i="true">
                <a:solidFill>
                  <a:srgbClr val="000000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for the photos, graphics, and elements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8732" y="8233373"/>
            <a:ext cx="4070535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04"/>
              </a:lnSpc>
            </a:pPr>
            <a:r>
              <a:rPr lang="en-US" sz="3200" spc="3">
                <a:solidFill>
                  <a:srgbClr val="0F1A38"/>
                </a:solidFill>
                <a:latin typeface="Loubag"/>
                <a:ea typeface="Loubag"/>
                <a:cs typeface="Loubag"/>
                <a:sym typeface="Loubag"/>
              </a:rPr>
              <a:t>HAPPY DESIGNING!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9973" y="1434455"/>
            <a:ext cx="7348055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</a:pPr>
            <a:r>
              <a:rPr lang="en-US" sz="6399" spc="-319">
                <a:solidFill>
                  <a:srgbClr val="0F1A38"/>
                </a:solidFill>
                <a:latin typeface="Loubag"/>
                <a:ea typeface="Loubag"/>
                <a:cs typeface="Loubag"/>
                <a:sym typeface="Loubag"/>
              </a:rPr>
              <a:t>CREDITS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4582" y="6517589"/>
            <a:ext cx="827883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</a:pPr>
            <a:r>
              <a:rPr lang="en-US" b="true" sz="4500">
                <a:solidFill>
                  <a:srgbClr val="2A4DC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Pexels, Pixabay, Sketchify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334098" y="3655346"/>
            <a:ext cx="5619805" cy="1404951"/>
          </a:xfrm>
          <a:custGeom>
            <a:avLst/>
            <a:gdLst/>
            <a:ahLst/>
            <a:cxnLst/>
            <a:rect r="r" b="b" t="t" l="l"/>
            <a:pathLst>
              <a:path h="1404951" w="5619805">
                <a:moveTo>
                  <a:pt x="0" y="0"/>
                </a:moveTo>
                <a:lnTo>
                  <a:pt x="5619804" y="0"/>
                </a:lnTo>
                <a:lnTo>
                  <a:pt x="5619804" y="1404951"/>
                </a:lnTo>
                <a:lnTo>
                  <a:pt x="0" y="1404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925541" y="-69261"/>
          <a:ext cx="11376746" cy="10435047"/>
        </p:xfrm>
        <a:graphic>
          <a:graphicData uri="http://schemas.openxmlformats.org/drawingml/2006/table">
            <a:tbl>
              <a:tblPr/>
              <a:tblGrid>
                <a:gridCol w="5688373"/>
                <a:gridCol w="5688373"/>
              </a:tblGrid>
              <a:tr h="26831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B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C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4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D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M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4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O 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Q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32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U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Any number from 0-9</a:t>
                      </a:r>
                      <a:endParaRPr lang="en-US" sz="110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3000">
                          <a:solidFill>
                            <a:srgbClr val="F0F2DE"/>
                          </a:solidFill>
                          <a:latin typeface="Roca Two Light"/>
                          <a:ea typeface="Roca Two Light"/>
                          <a:cs typeface="Roca Two Light"/>
                          <a:sym typeface="Roca Two Light"/>
                        </a:rPr>
                        <a:t>for a timer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0F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019175"/>
            <a:ext cx="5206496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0"/>
              </a:lnSpc>
            </a:pPr>
            <a:r>
              <a:rPr lang="en-US" sz="7500" strike="noStrike" u="none">
                <a:solidFill>
                  <a:srgbClr val="A6D7F8"/>
                </a:solidFill>
                <a:latin typeface="Loubag"/>
                <a:ea typeface="Loubag"/>
                <a:cs typeface="Loubag"/>
                <a:sym typeface="Loubag"/>
              </a:rPr>
              <a:t>RESOURCE</a:t>
            </a:r>
            <a:r>
              <a:rPr lang="en-US" sz="7500" strike="noStrike" u="none">
                <a:solidFill>
                  <a:srgbClr val="F0F2DE"/>
                </a:solidFill>
                <a:latin typeface="Loubag"/>
                <a:ea typeface="Loubag"/>
                <a:cs typeface="Loubag"/>
                <a:sym typeface="Loubag"/>
              </a:rPr>
              <a:t>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55155"/>
            <a:ext cx="5059131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i="true" u="non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Find the magic in presenting. Select these keys while in </a:t>
            </a:r>
            <a:r>
              <a:rPr lang="en-US" b="true" sz="2400" u="none">
                <a:solidFill>
                  <a:srgbClr val="F0F2DE"/>
                </a:solidFill>
                <a:latin typeface="Roca Two Bold"/>
                <a:ea typeface="Roca Two Bold"/>
                <a:cs typeface="Roca Two Bold"/>
                <a:sym typeface="Roca Two Bold"/>
              </a:rPr>
              <a:t>Present</a:t>
            </a:r>
            <a:r>
              <a:rPr lang="en-US" sz="2400" i="true" u="non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 mode. </a:t>
            </a:r>
          </a:p>
          <a:p>
            <a:pPr algn="l" marL="0" indent="0" lvl="0">
              <a:lnSpc>
                <a:spcPts val="2879"/>
              </a:lnSpc>
            </a:pPr>
          </a:p>
          <a:p>
            <a:pPr algn="l" marL="0" indent="0" lvl="0">
              <a:lnSpc>
                <a:spcPts val="2879"/>
              </a:lnSpc>
            </a:pPr>
            <a:r>
              <a:rPr lang="en-US" sz="2400" i="true" u="non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Delete or hide this page before presenting. 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965438" y="3136269"/>
            <a:ext cx="0" cy="1385478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560645" y="6147285"/>
            <a:ext cx="0" cy="1910080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5257017"/>
            <a:ext cx="7400770" cy="4001283"/>
            <a:chOff x="0" y="0"/>
            <a:chExt cx="1743222" cy="9424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"/>
              <a:ext cx="1743222" cy="942482"/>
            </a:xfrm>
            <a:custGeom>
              <a:avLst/>
              <a:gdLst/>
              <a:ahLst/>
              <a:cxnLst/>
              <a:rect r="r" b="b" t="t" l="l"/>
              <a:pathLst>
                <a:path h="942482" w="1743222">
                  <a:moveTo>
                    <a:pt x="965120" y="806172"/>
                  </a:moveTo>
                  <a:cubicBezTo>
                    <a:pt x="983327" y="785819"/>
                    <a:pt x="1009342" y="774185"/>
                    <a:pt x="1036650" y="774185"/>
                  </a:cubicBezTo>
                  <a:lnTo>
                    <a:pt x="1656957" y="774521"/>
                  </a:lnTo>
                  <a:cubicBezTo>
                    <a:pt x="1679831" y="774533"/>
                    <a:pt x="1701773" y="765455"/>
                    <a:pt x="1717953" y="749285"/>
                  </a:cubicBezTo>
                  <a:cubicBezTo>
                    <a:pt x="1734132" y="733114"/>
                    <a:pt x="1743222" y="711177"/>
                    <a:pt x="1743222" y="688303"/>
                  </a:cubicBezTo>
                  <a:lnTo>
                    <a:pt x="1743222" y="86220"/>
                  </a:lnTo>
                  <a:cubicBezTo>
                    <a:pt x="1743222" y="63353"/>
                    <a:pt x="1734138" y="41423"/>
                    <a:pt x="1717969" y="25254"/>
                  </a:cubicBezTo>
                  <a:cubicBezTo>
                    <a:pt x="1701799" y="9085"/>
                    <a:pt x="1679869" y="1"/>
                    <a:pt x="1657003" y="1"/>
                  </a:cubicBezTo>
                  <a:lnTo>
                    <a:pt x="303022" y="1"/>
                  </a:lnTo>
                  <a:cubicBezTo>
                    <a:pt x="278489" y="0"/>
                    <a:pt x="255117" y="10451"/>
                    <a:pt x="238760" y="28736"/>
                  </a:cubicBezTo>
                  <a:lnTo>
                    <a:pt x="21960" y="271093"/>
                  </a:lnTo>
                  <a:cubicBezTo>
                    <a:pt x="7818" y="286901"/>
                    <a:pt x="0" y="307367"/>
                    <a:pt x="0" y="328577"/>
                  </a:cubicBezTo>
                  <a:lnTo>
                    <a:pt x="0" y="856269"/>
                  </a:lnTo>
                  <a:cubicBezTo>
                    <a:pt x="4" y="903884"/>
                    <a:pt x="38604" y="942482"/>
                    <a:pt x="86219" y="942482"/>
                  </a:cubicBezTo>
                  <a:lnTo>
                    <a:pt x="804624" y="942482"/>
                  </a:lnTo>
                  <a:cubicBezTo>
                    <a:pt x="829157" y="942483"/>
                    <a:pt x="852529" y="932032"/>
                    <a:pt x="868886" y="913747"/>
                  </a:cubicBezTo>
                  <a:close/>
                </a:path>
              </a:pathLst>
            </a:custGeom>
            <a:blipFill>
              <a:blip r:embed="rId2"/>
              <a:stretch>
                <a:fillRect l="0" t="-10227" r="0" b="-1022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51224" y="1189717"/>
            <a:ext cx="8108076" cy="3953783"/>
            <a:chOff x="0" y="0"/>
            <a:chExt cx="2266779" cy="11053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6783" cy="1105362"/>
            </a:xfrm>
            <a:custGeom>
              <a:avLst/>
              <a:gdLst/>
              <a:ahLst/>
              <a:cxnLst/>
              <a:rect r="r" b="b" t="t" l="l"/>
              <a:pathLst>
                <a:path h="1105362" w="2266783">
                  <a:moveTo>
                    <a:pt x="1852517" y="38122"/>
                  </a:moveTo>
                  <a:cubicBezTo>
                    <a:pt x="1830818" y="13865"/>
                    <a:pt x="1799813" y="0"/>
                    <a:pt x="1767266" y="0"/>
                  </a:cubicBezTo>
                  <a:lnTo>
                    <a:pt x="114385" y="0"/>
                  </a:lnTo>
                  <a:cubicBezTo>
                    <a:pt x="51213" y="1"/>
                    <a:pt x="1" y="51211"/>
                    <a:pt x="0" y="114384"/>
                  </a:cubicBezTo>
                  <a:lnTo>
                    <a:pt x="0" y="501214"/>
                  </a:lnTo>
                  <a:lnTo>
                    <a:pt x="0" y="656876"/>
                  </a:lnTo>
                  <a:cubicBezTo>
                    <a:pt x="0" y="720048"/>
                    <a:pt x="51211" y="771260"/>
                    <a:pt x="114384" y="771260"/>
                  </a:cubicBezTo>
                  <a:lnTo>
                    <a:pt x="1393741" y="771260"/>
                  </a:lnTo>
                  <a:cubicBezTo>
                    <a:pt x="1426288" y="771260"/>
                    <a:pt x="1457293" y="785124"/>
                    <a:pt x="1478993" y="809381"/>
                  </a:cubicBezTo>
                  <a:lnTo>
                    <a:pt x="1709656" y="1067239"/>
                  </a:lnTo>
                  <a:cubicBezTo>
                    <a:pt x="1731356" y="1091497"/>
                    <a:pt x="1762362" y="1105361"/>
                    <a:pt x="1794909" y="1105361"/>
                  </a:cubicBezTo>
                  <a:lnTo>
                    <a:pt x="2152395" y="1105361"/>
                  </a:lnTo>
                  <a:cubicBezTo>
                    <a:pt x="2182731" y="1105362"/>
                    <a:pt x="2211826" y="1093312"/>
                    <a:pt x="2233278" y="1071861"/>
                  </a:cubicBezTo>
                  <a:cubicBezTo>
                    <a:pt x="2254730" y="1050411"/>
                    <a:pt x="2266782" y="1021318"/>
                    <a:pt x="2266783" y="990981"/>
                  </a:cubicBezTo>
                  <a:lnTo>
                    <a:pt x="2266783" y="562247"/>
                  </a:lnTo>
                  <a:cubicBezTo>
                    <a:pt x="2266783" y="522943"/>
                    <a:pt x="2252295" y="485019"/>
                    <a:pt x="2226090" y="455726"/>
                  </a:cubicBezTo>
                  <a:close/>
                </a:path>
              </a:pathLst>
            </a:custGeom>
            <a:blipFill>
              <a:blip r:embed="rId3"/>
              <a:stretch>
                <a:fillRect l="0" t="-18314" r="0" b="-1831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265917"/>
            <a:ext cx="7121947" cy="13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9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8392" y="3088644"/>
            <a:ext cx="4822254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What continuing education is</a:t>
            </a: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Benefits for patients</a:t>
            </a: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Benefits for professionals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3600" y="6155223"/>
            <a:ext cx="533570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Types of continuing education</a:t>
            </a: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Alternative options</a:t>
            </a: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Barriers to attending continuing education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11871"/>
            <a:ext cx="151663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PART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9532" y="6826100"/>
            <a:ext cx="16828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PART 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41377"/>
            <a:ext cx="16230600" cy="6102117"/>
            <a:chOff x="0" y="0"/>
            <a:chExt cx="4177602" cy="1570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77603" cy="1570626"/>
            </a:xfrm>
            <a:custGeom>
              <a:avLst/>
              <a:gdLst/>
              <a:ahLst/>
              <a:cxnLst/>
              <a:rect r="r" b="b" t="t" l="l"/>
              <a:pathLst>
                <a:path h="1570626" w="4177603">
                  <a:moveTo>
                    <a:pt x="1221254" y="1365565"/>
                  </a:moveTo>
                  <a:lnTo>
                    <a:pt x="4116082" y="1365565"/>
                  </a:lnTo>
                  <a:cubicBezTo>
                    <a:pt x="4132399" y="1365565"/>
                    <a:pt x="4148046" y="1359084"/>
                    <a:pt x="4159584" y="1347547"/>
                  </a:cubicBezTo>
                  <a:cubicBezTo>
                    <a:pt x="4171121" y="1336010"/>
                    <a:pt x="4177602" y="1320362"/>
                    <a:pt x="4177602" y="1304046"/>
                  </a:cubicBezTo>
                  <a:lnTo>
                    <a:pt x="4177602" y="61519"/>
                  </a:lnTo>
                  <a:cubicBezTo>
                    <a:pt x="4177602" y="45203"/>
                    <a:pt x="4171121" y="29555"/>
                    <a:pt x="4159584" y="18018"/>
                  </a:cubicBezTo>
                  <a:cubicBezTo>
                    <a:pt x="4148046" y="6481"/>
                    <a:pt x="4132399" y="0"/>
                    <a:pt x="4116082" y="0"/>
                  </a:cubicBezTo>
                  <a:lnTo>
                    <a:pt x="3646436" y="0"/>
                  </a:lnTo>
                  <a:cubicBezTo>
                    <a:pt x="3612461" y="0"/>
                    <a:pt x="3584918" y="27543"/>
                    <a:pt x="3584918" y="61519"/>
                  </a:cubicBezTo>
                  <a:cubicBezTo>
                    <a:pt x="3584918" y="95495"/>
                    <a:pt x="3557375" y="123038"/>
                    <a:pt x="3523399" y="123038"/>
                  </a:cubicBezTo>
                  <a:lnTo>
                    <a:pt x="852634" y="123038"/>
                  </a:lnTo>
                  <a:cubicBezTo>
                    <a:pt x="818658" y="123038"/>
                    <a:pt x="791115" y="150581"/>
                    <a:pt x="791115" y="184556"/>
                  </a:cubicBezTo>
                  <a:lnTo>
                    <a:pt x="791115" y="239239"/>
                  </a:lnTo>
                  <a:cubicBezTo>
                    <a:pt x="791115" y="273215"/>
                    <a:pt x="763572" y="300758"/>
                    <a:pt x="729596" y="300758"/>
                  </a:cubicBezTo>
                  <a:lnTo>
                    <a:pt x="61519" y="300758"/>
                  </a:lnTo>
                  <a:cubicBezTo>
                    <a:pt x="45203" y="300758"/>
                    <a:pt x="29555" y="307239"/>
                    <a:pt x="18018" y="318776"/>
                  </a:cubicBezTo>
                  <a:cubicBezTo>
                    <a:pt x="6481" y="330314"/>
                    <a:pt x="0" y="345962"/>
                    <a:pt x="0" y="362278"/>
                  </a:cubicBezTo>
                  <a:lnTo>
                    <a:pt x="0" y="1509107"/>
                  </a:lnTo>
                  <a:cubicBezTo>
                    <a:pt x="0" y="1543083"/>
                    <a:pt x="27543" y="1570626"/>
                    <a:pt x="61519" y="1570626"/>
                  </a:cubicBezTo>
                  <a:lnTo>
                    <a:pt x="1098220" y="1570626"/>
                  </a:lnTo>
                  <a:cubicBezTo>
                    <a:pt x="1132196" y="1570626"/>
                    <a:pt x="1159739" y="1543083"/>
                    <a:pt x="1159739" y="1509107"/>
                  </a:cubicBezTo>
                  <a:lnTo>
                    <a:pt x="1159739" y="1427084"/>
                  </a:lnTo>
                  <a:cubicBezTo>
                    <a:pt x="1159739" y="1393110"/>
                    <a:pt x="1187279" y="1365568"/>
                    <a:pt x="1221254" y="1365565"/>
                  </a:cubicBezTo>
                  <a:close/>
                </a:path>
              </a:pathLst>
            </a:custGeom>
            <a:blipFill>
              <a:blip r:embed="rId2"/>
              <a:stretch>
                <a:fillRect l="0" t="-38875" r="0" b="-3833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829889"/>
            <a:ext cx="16230600" cy="142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21"/>
              </a:lnSpc>
            </a:pPr>
            <a:r>
              <a:rPr lang="en-US" sz="9929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CONTEXT AND BENEFITS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37862"/>
            <a:ext cx="238318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PART 1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26744"/>
            <a:ext cx="16230600" cy="4431556"/>
            <a:chOff x="0" y="0"/>
            <a:chExt cx="2884583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4586" cy="787599"/>
            </a:xfrm>
            <a:custGeom>
              <a:avLst/>
              <a:gdLst/>
              <a:ahLst/>
              <a:cxnLst/>
              <a:rect r="r" b="b" t="t" l="l"/>
              <a:pathLst>
                <a:path h="787599" w="2884586">
                  <a:moveTo>
                    <a:pt x="2537626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2736169" y="787598"/>
                  </a:lnTo>
                  <a:cubicBezTo>
                    <a:pt x="2775531" y="787598"/>
                    <a:pt x="2813281" y="771962"/>
                    <a:pt x="2841115" y="744129"/>
                  </a:cubicBezTo>
                  <a:cubicBezTo>
                    <a:pt x="2868948" y="716296"/>
                    <a:pt x="2884585" y="678546"/>
                    <a:pt x="2884585" y="639183"/>
                  </a:cubicBezTo>
                  <a:lnTo>
                    <a:pt x="2884585" y="366141"/>
                  </a:lnTo>
                  <a:cubicBezTo>
                    <a:pt x="2884586" y="329143"/>
                    <a:pt x="2870766" y="293478"/>
                    <a:pt x="2845836" y="266140"/>
                  </a:cubicBezTo>
                  <a:lnTo>
                    <a:pt x="2647293" y="48414"/>
                  </a:lnTo>
                  <a:cubicBezTo>
                    <a:pt x="2619171" y="17574"/>
                    <a:pt x="2579363" y="0"/>
                    <a:pt x="253762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726" r="0" b="-942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85850"/>
            <a:ext cx="7323105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WHAT IS</a:t>
            </a: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 </a:t>
            </a:r>
          </a:p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continuing education</a:t>
            </a: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51805" y="1873885"/>
            <a:ext cx="8416115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Continuing education (CE) in nursing</a:t>
            </a:r>
            <a:r>
              <a:rPr lang="en-US" sz="2800" i="true">
                <a:solidFill>
                  <a:srgbClr val="FFFFFF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 refers to learning opportunities beyond basic training, such as nursing programs and professional development.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404719" cy="8229600"/>
            <a:chOff x="0" y="0"/>
            <a:chExt cx="1905904" cy="2118221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905905" cy="2118220"/>
            </a:xfrm>
            <a:custGeom>
              <a:avLst/>
              <a:gdLst/>
              <a:ahLst/>
              <a:cxnLst/>
              <a:rect r="r" b="b" t="t" l="l"/>
              <a:pathLst>
                <a:path h="2118220" w="1905905">
                  <a:moveTo>
                    <a:pt x="684651" y="1913159"/>
                  </a:moveTo>
                  <a:lnTo>
                    <a:pt x="61520" y="1913159"/>
                  </a:lnTo>
                  <a:cubicBezTo>
                    <a:pt x="45204" y="1913159"/>
                    <a:pt x="29556" y="1906678"/>
                    <a:pt x="18019" y="1895141"/>
                  </a:cubicBezTo>
                  <a:cubicBezTo>
                    <a:pt x="6482" y="1883604"/>
                    <a:pt x="0" y="1867956"/>
                    <a:pt x="0" y="1851640"/>
                  </a:cubicBezTo>
                  <a:lnTo>
                    <a:pt x="0" y="61519"/>
                  </a:lnTo>
                  <a:cubicBezTo>
                    <a:pt x="0" y="45203"/>
                    <a:pt x="6482" y="29555"/>
                    <a:pt x="18019" y="18018"/>
                  </a:cubicBezTo>
                  <a:cubicBezTo>
                    <a:pt x="29556" y="6481"/>
                    <a:pt x="45204" y="0"/>
                    <a:pt x="61520" y="0"/>
                  </a:cubicBezTo>
                  <a:lnTo>
                    <a:pt x="531166" y="0"/>
                  </a:lnTo>
                  <a:cubicBezTo>
                    <a:pt x="565142" y="0"/>
                    <a:pt x="592685" y="27543"/>
                    <a:pt x="592685" y="61519"/>
                  </a:cubicBezTo>
                  <a:cubicBezTo>
                    <a:pt x="592685" y="95495"/>
                    <a:pt x="620228" y="123038"/>
                    <a:pt x="654204" y="123038"/>
                  </a:cubicBezTo>
                  <a:lnTo>
                    <a:pt x="1053271" y="123038"/>
                  </a:lnTo>
                  <a:cubicBezTo>
                    <a:pt x="1087246" y="123038"/>
                    <a:pt x="1114789" y="150581"/>
                    <a:pt x="1114789" y="184556"/>
                  </a:cubicBezTo>
                  <a:lnTo>
                    <a:pt x="1114789" y="239239"/>
                  </a:lnTo>
                  <a:cubicBezTo>
                    <a:pt x="1114789" y="273215"/>
                    <a:pt x="1142332" y="300758"/>
                    <a:pt x="1176308" y="300758"/>
                  </a:cubicBezTo>
                  <a:lnTo>
                    <a:pt x="1844385" y="300758"/>
                  </a:lnTo>
                  <a:cubicBezTo>
                    <a:pt x="1860701" y="300758"/>
                    <a:pt x="1876349" y="307239"/>
                    <a:pt x="1887886" y="318776"/>
                  </a:cubicBezTo>
                  <a:cubicBezTo>
                    <a:pt x="1899423" y="330314"/>
                    <a:pt x="1905905" y="345962"/>
                    <a:pt x="1905904" y="362278"/>
                  </a:cubicBezTo>
                  <a:lnTo>
                    <a:pt x="1905904" y="2056701"/>
                  </a:lnTo>
                  <a:cubicBezTo>
                    <a:pt x="1905904" y="2090677"/>
                    <a:pt x="1878361" y="2118220"/>
                    <a:pt x="1844385" y="2118220"/>
                  </a:cubicBezTo>
                  <a:lnTo>
                    <a:pt x="807684" y="2118220"/>
                  </a:lnTo>
                  <a:cubicBezTo>
                    <a:pt x="773709" y="2118220"/>
                    <a:pt x="746166" y="2090677"/>
                    <a:pt x="746166" y="2056701"/>
                  </a:cubicBezTo>
                  <a:lnTo>
                    <a:pt x="746166" y="1974678"/>
                  </a:lnTo>
                  <a:cubicBezTo>
                    <a:pt x="746165" y="1940704"/>
                    <a:pt x="718625" y="1913162"/>
                    <a:pt x="684651" y="1913159"/>
                  </a:cubicBezTo>
                  <a:close/>
                </a:path>
              </a:pathLst>
            </a:custGeom>
            <a:blipFill>
              <a:blip r:embed="rId2"/>
              <a:stretch>
                <a:fillRect l="0" t="-7054" r="0" b="-27995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542499" y="4535983"/>
            <a:ext cx="0" cy="2669556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898095" y="2139974"/>
            <a:ext cx="7323105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BENEFITS</a:t>
            </a:r>
          </a:p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for patients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5454" y="4657284"/>
            <a:ext cx="3769742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Improved quality care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Fewer medical errors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Better health outcomes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41808" y="1028700"/>
            <a:ext cx="7117492" cy="8229600"/>
            <a:chOff x="0" y="0"/>
            <a:chExt cx="1774421" cy="2051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4420" cy="2051675"/>
            </a:xfrm>
            <a:custGeom>
              <a:avLst/>
              <a:gdLst/>
              <a:ahLst/>
              <a:cxnLst/>
              <a:rect r="r" b="b" t="t" l="l"/>
              <a:pathLst>
                <a:path h="2051675" w="1774420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928974"/>
                  </a:lnTo>
                  <a:cubicBezTo>
                    <a:pt x="1" y="1996740"/>
                    <a:pt x="54936" y="2051675"/>
                    <a:pt x="122702" y="2051675"/>
                  </a:cubicBezTo>
                  <a:lnTo>
                    <a:pt x="1651718" y="2051675"/>
                  </a:lnTo>
                  <a:cubicBezTo>
                    <a:pt x="1719484" y="2051675"/>
                    <a:pt x="1774419" y="1996740"/>
                    <a:pt x="1774420" y="1928974"/>
                  </a:cubicBezTo>
                  <a:lnTo>
                    <a:pt x="1774420" y="122701"/>
                  </a:lnTo>
                  <a:cubicBezTo>
                    <a:pt x="1774419" y="54935"/>
                    <a:pt x="1719484" y="1"/>
                    <a:pt x="1651719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blipFill>
              <a:blip r:embed="rId2"/>
              <a:stretch>
                <a:fillRect l="0" t="-14905" r="0" b="-14905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673104" y="4482128"/>
            <a:ext cx="0" cy="2669556"/>
          </a:xfrm>
          <a:prstGeom prst="line">
            <a:avLst/>
          </a:prstGeom>
          <a:ln cap="flat" w="38100">
            <a:solidFill>
              <a:srgbClr val="A6D7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086119"/>
            <a:ext cx="845406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BENEFITS </a:t>
            </a: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for professionals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6058" y="4603429"/>
            <a:ext cx="6276901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Maintains licensure and certifications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Enhances clinical skills and knowledge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A6D7F8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Supports career advancement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3E74">
                <a:alpha val="100000"/>
              </a:srgbClr>
            </a:gs>
            <a:gs pos="100000">
              <a:srgbClr val="08122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38468"/>
            <a:ext cx="16230600" cy="5891209"/>
            <a:chOff x="0" y="0"/>
            <a:chExt cx="3847894" cy="1396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898" cy="1396668"/>
            </a:xfrm>
            <a:custGeom>
              <a:avLst/>
              <a:gdLst/>
              <a:ahLst/>
              <a:cxnLst/>
              <a:rect r="r" b="b" t="t" l="l"/>
              <a:pathLst>
                <a:path h="1396668" w="3847898">
                  <a:moveTo>
                    <a:pt x="3433633" y="38122"/>
                  </a:moveTo>
                  <a:cubicBezTo>
                    <a:pt x="3411933" y="13865"/>
                    <a:pt x="3380928" y="0"/>
                    <a:pt x="3348381" y="0"/>
                  </a:cubicBezTo>
                  <a:lnTo>
                    <a:pt x="114385" y="0"/>
                  </a:lnTo>
                  <a:cubicBezTo>
                    <a:pt x="51213" y="1"/>
                    <a:pt x="1" y="51211"/>
                    <a:pt x="0" y="114384"/>
                  </a:cubicBezTo>
                  <a:lnTo>
                    <a:pt x="0" y="501214"/>
                  </a:lnTo>
                  <a:lnTo>
                    <a:pt x="0" y="948182"/>
                  </a:lnTo>
                  <a:cubicBezTo>
                    <a:pt x="0" y="1011354"/>
                    <a:pt x="51211" y="1062566"/>
                    <a:pt x="114384" y="1062566"/>
                  </a:cubicBezTo>
                  <a:lnTo>
                    <a:pt x="2974856" y="1062566"/>
                  </a:lnTo>
                  <a:cubicBezTo>
                    <a:pt x="3007403" y="1062566"/>
                    <a:pt x="3038408" y="1076430"/>
                    <a:pt x="3060108" y="1100687"/>
                  </a:cubicBezTo>
                  <a:lnTo>
                    <a:pt x="3290772" y="1358546"/>
                  </a:lnTo>
                  <a:cubicBezTo>
                    <a:pt x="3312471" y="1382803"/>
                    <a:pt x="3343477" y="1396667"/>
                    <a:pt x="3376024" y="1396667"/>
                  </a:cubicBezTo>
                  <a:lnTo>
                    <a:pt x="3733510" y="1396667"/>
                  </a:lnTo>
                  <a:cubicBezTo>
                    <a:pt x="3763847" y="1396668"/>
                    <a:pt x="3792941" y="1384618"/>
                    <a:pt x="3814393" y="1363168"/>
                  </a:cubicBezTo>
                  <a:cubicBezTo>
                    <a:pt x="3835845" y="1341717"/>
                    <a:pt x="3847897" y="1312624"/>
                    <a:pt x="3847898" y="1282287"/>
                  </a:cubicBezTo>
                  <a:lnTo>
                    <a:pt x="3847898" y="562247"/>
                  </a:lnTo>
                  <a:cubicBezTo>
                    <a:pt x="3847898" y="522943"/>
                    <a:pt x="3833410" y="485019"/>
                    <a:pt x="3807206" y="455726"/>
                  </a:cubicBezTo>
                  <a:close/>
                </a:path>
              </a:pathLst>
            </a:custGeom>
            <a:blipFill>
              <a:blip r:embed="rId2"/>
              <a:stretch>
                <a:fillRect l="0" t="-47872" r="0" b="-3568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426161"/>
            <a:ext cx="10527418" cy="283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21"/>
              </a:lnSpc>
            </a:pPr>
            <a:r>
              <a:rPr lang="en-US" sz="9929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APPLICATION AND BARRIERS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14847" y="7699356"/>
            <a:ext cx="264445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PART 2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39591"/>
            <a:ext cx="5176907" cy="3049371"/>
            <a:chOff x="0" y="0"/>
            <a:chExt cx="1887192" cy="1111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7191" cy="1111619"/>
            </a:xfrm>
            <a:custGeom>
              <a:avLst/>
              <a:gdLst/>
              <a:ahLst/>
              <a:cxnLst/>
              <a:rect r="r" b="b" t="t" l="l"/>
              <a:pathLst>
                <a:path h="1111619" w="1887191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988918"/>
                  </a:lnTo>
                  <a:cubicBezTo>
                    <a:pt x="1" y="1056684"/>
                    <a:pt x="54936" y="1111619"/>
                    <a:pt x="122702" y="1111619"/>
                  </a:cubicBezTo>
                  <a:lnTo>
                    <a:pt x="1764488" y="1111619"/>
                  </a:lnTo>
                  <a:cubicBezTo>
                    <a:pt x="1832254" y="1111619"/>
                    <a:pt x="1887190" y="1056684"/>
                    <a:pt x="1887191" y="988918"/>
                  </a:cubicBezTo>
                  <a:lnTo>
                    <a:pt x="1887191" y="122701"/>
                  </a:lnTo>
                  <a:cubicBezTo>
                    <a:pt x="1887190" y="54935"/>
                    <a:pt x="1832255" y="1"/>
                    <a:pt x="1764489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blipFill>
              <a:blip r:embed="rId2"/>
              <a:stretch>
                <a:fillRect l="0" t="-37846" r="0" b="-11696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55546" y="4039591"/>
            <a:ext cx="5176907" cy="3049371"/>
            <a:chOff x="0" y="0"/>
            <a:chExt cx="1540779" cy="9075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0782" cy="907572"/>
            </a:xfrm>
            <a:custGeom>
              <a:avLst/>
              <a:gdLst/>
              <a:ahLst/>
              <a:cxnLst/>
              <a:rect r="r" b="b" t="t" l="l"/>
              <a:pathLst>
                <a:path h="907572" w="1540782">
                  <a:moveTo>
                    <a:pt x="119382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628178"/>
                  </a:lnTo>
                  <a:cubicBezTo>
                    <a:pt x="0" y="664689"/>
                    <a:pt x="13458" y="699918"/>
                    <a:pt x="37800" y="727130"/>
                  </a:cubicBezTo>
                  <a:lnTo>
                    <a:pt x="154967" y="858107"/>
                  </a:lnTo>
                  <a:cubicBezTo>
                    <a:pt x="183122" y="889582"/>
                    <a:pt x="223353" y="907572"/>
                    <a:pt x="265584" y="907570"/>
                  </a:cubicBezTo>
                  <a:lnTo>
                    <a:pt x="1392366" y="907570"/>
                  </a:lnTo>
                  <a:cubicBezTo>
                    <a:pt x="1431728" y="907571"/>
                    <a:pt x="1469478" y="891935"/>
                    <a:pt x="1497312" y="864101"/>
                  </a:cubicBezTo>
                  <a:cubicBezTo>
                    <a:pt x="1525145" y="836268"/>
                    <a:pt x="1540782" y="798518"/>
                    <a:pt x="1540782" y="759156"/>
                  </a:cubicBezTo>
                  <a:lnTo>
                    <a:pt x="1540782" y="366141"/>
                  </a:lnTo>
                  <a:cubicBezTo>
                    <a:pt x="1540782" y="329143"/>
                    <a:pt x="1526963" y="293478"/>
                    <a:pt x="1502033" y="266140"/>
                  </a:cubicBezTo>
                  <a:lnTo>
                    <a:pt x="1303490" y="48414"/>
                  </a:lnTo>
                  <a:cubicBezTo>
                    <a:pt x="1275368" y="17574"/>
                    <a:pt x="1235560" y="0"/>
                    <a:pt x="119382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8387" r="0" b="-13642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84879" y="4039591"/>
            <a:ext cx="5176907" cy="3049371"/>
            <a:chOff x="0" y="0"/>
            <a:chExt cx="1613153" cy="9502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1"/>
              <a:ext cx="1613153" cy="950203"/>
            </a:xfrm>
            <a:custGeom>
              <a:avLst/>
              <a:gdLst/>
              <a:ahLst/>
              <a:cxnLst/>
              <a:rect r="r" b="b" t="t" l="l"/>
              <a:pathLst>
                <a:path h="950203" w="1613153">
                  <a:moveTo>
                    <a:pt x="0" y="124381"/>
                  </a:moveTo>
                  <a:lnTo>
                    <a:pt x="0" y="554045"/>
                  </a:lnTo>
                  <a:cubicBezTo>
                    <a:pt x="0" y="622738"/>
                    <a:pt x="55687" y="678425"/>
                    <a:pt x="124380" y="678425"/>
                  </a:cubicBezTo>
                  <a:lnTo>
                    <a:pt x="267087" y="678425"/>
                  </a:lnTo>
                  <a:cubicBezTo>
                    <a:pt x="303063" y="678425"/>
                    <a:pt x="337276" y="694001"/>
                    <a:pt x="360898" y="721135"/>
                  </a:cubicBezTo>
                  <a:lnTo>
                    <a:pt x="523133" y="907491"/>
                  </a:lnTo>
                  <a:cubicBezTo>
                    <a:pt x="546755" y="934625"/>
                    <a:pt x="580969" y="950202"/>
                    <a:pt x="616944" y="950202"/>
                  </a:cubicBezTo>
                  <a:lnTo>
                    <a:pt x="1319293" y="950202"/>
                  </a:lnTo>
                  <a:cubicBezTo>
                    <a:pt x="1355201" y="950202"/>
                    <a:pt x="1389357" y="934683"/>
                    <a:pt x="1412977" y="907637"/>
                  </a:cubicBezTo>
                  <a:lnTo>
                    <a:pt x="1572168" y="725355"/>
                  </a:lnTo>
                  <a:cubicBezTo>
                    <a:pt x="1598592" y="695098"/>
                    <a:pt x="1613153" y="656289"/>
                    <a:pt x="1613153" y="616117"/>
                  </a:cubicBezTo>
                  <a:lnTo>
                    <a:pt x="1613153" y="124381"/>
                  </a:lnTo>
                  <a:cubicBezTo>
                    <a:pt x="1613153" y="91392"/>
                    <a:pt x="1600048" y="59755"/>
                    <a:pt x="1576722" y="36429"/>
                  </a:cubicBezTo>
                  <a:cubicBezTo>
                    <a:pt x="1553395" y="13103"/>
                    <a:pt x="1521757" y="0"/>
                    <a:pt x="1488768" y="1"/>
                  </a:cubicBezTo>
                  <a:lnTo>
                    <a:pt x="124380" y="1"/>
                  </a:lnTo>
                  <a:cubicBezTo>
                    <a:pt x="55687" y="1"/>
                    <a:pt x="0" y="55688"/>
                    <a:pt x="0" y="124381"/>
                  </a:cubicBezTo>
                  <a:close/>
                </a:path>
              </a:pathLst>
            </a:custGeom>
            <a:blipFill>
              <a:blip r:embed="rId4"/>
              <a:stretch>
                <a:fillRect l="0" t="-24473" r="0" b="-13034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06353" y="1418201"/>
            <a:ext cx="12475294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500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TYPES O</a:t>
            </a: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f</a:t>
            </a:r>
          </a:p>
          <a:p>
            <a:pPr algn="ctr">
              <a:lnSpc>
                <a:spcPts val="8399"/>
              </a:lnSpc>
            </a:pPr>
            <a:r>
              <a:rPr lang="en-US" sz="7499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continuing education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1511" y="7346137"/>
            <a:ext cx="4431285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Annual healthcare employee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28357" y="7346137"/>
            <a:ext cx="4431285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State- or country-mandated nurse 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7689" y="7346137"/>
            <a:ext cx="4431285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Professional development activities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81228">
                <a:alpha val="100000"/>
              </a:srgbClr>
            </a:gs>
            <a:gs pos="100000">
              <a:srgbClr val="1B3E7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715201"/>
            <a:ext cx="5174421" cy="1524686"/>
            <a:chOff x="0" y="0"/>
            <a:chExt cx="4508947" cy="1328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946" cy="1328598"/>
            </a:xfrm>
            <a:custGeom>
              <a:avLst/>
              <a:gdLst/>
              <a:ahLst/>
              <a:cxnLst/>
              <a:rect r="r" b="b" t="t" l="l"/>
              <a:pathLst>
                <a:path h="1328598" w="4508946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205897"/>
                  </a:lnTo>
                  <a:cubicBezTo>
                    <a:pt x="1" y="1273663"/>
                    <a:pt x="54936" y="1328598"/>
                    <a:pt x="122702" y="1328598"/>
                  </a:cubicBezTo>
                  <a:lnTo>
                    <a:pt x="4386243" y="1328598"/>
                  </a:lnTo>
                  <a:cubicBezTo>
                    <a:pt x="4454009" y="1328598"/>
                    <a:pt x="4508945" y="1273663"/>
                    <a:pt x="4508946" y="1205897"/>
                  </a:cubicBezTo>
                  <a:lnTo>
                    <a:pt x="4508946" y="122701"/>
                  </a:lnTo>
                  <a:cubicBezTo>
                    <a:pt x="4508945" y="54935"/>
                    <a:pt x="4454010" y="1"/>
                    <a:pt x="4386244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556789" y="4715201"/>
            <a:ext cx="5174421" cy="1524686"/>
            <a:chOff x="0" y="0"/>
            <a:chExt cx="2672921" cy="78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2924" cy="787599"/>
            </a:xfrm>
            <a:custGeom>
              <a:avLst/>
              <a:gdLst/>
              <a:ahLst/>
              <a:cxnLst/>
              <a:rect r="r" b="b" t="t" l="l"/>
              <a:pathLst>
                <a:path h="787599" w="2672924">
                  <a:moveTo>
                    <a:pt x="2325965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2524508" y="787598"/>
                  </a:lnTo>
                  <a:cubicBezTo>
                    <a:pt x="2563870" y="787598"/>
                    <a:pt x="2601620" y="771962"/>
                    <a:pt x="2629453" y="744129"/>
                  </a:cubicBezTo>
                  <a:cubicBezTo>
                    <a:pt x="2657287" y="716296"/>
                    <a:pt x="2672923" y="678546"/>
                    <a:pt x="2672923" y="639183"/>
                  </a:cubicBezTo>
                  <a:lnTo>
                    <a:pt x="2672923" y="366141"/>
                  </a:lnTo>
                  <a:cubicBezTo>
                    <a:pt x="2672924" y="329143"/>
                    <a:pt x="2659105" y="293478"/>
                    <a:pt x="2634175" y="266140"/>
                  </a:cubicBezTo>
                  <a:lnTo>
                    <a:pt x="2435632" y="48414"/>
                  </a:lnTo>
                  <a:cubicBezTo>
                    <a:pt x="2407509" y="17574"/>
                    <a:pt x="2367701" y="0"/>
                    <a:pt x="2325965" y="0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083636" y="4715201"/>
            <a:ext cx="5178150" cy="1524686"/>
            <a:chOff x="0" y="0"/>
            <a:chExt cx="3227081" cy="9502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1"/>
              <a:ext cx="3227081" cy="950203"/>
            </a:xfrm>
            <a:custGeom>
              <a:avLst/>
              <a:gdLst/>
              <a:ahLst/>
              <a:cxnLst/>
              <a:rect r="r" b="b" t="t" l="l"/>
              <a:pathLst>
                <a:path h="950203" w="3227081">
                  <a:moveTo>
                    <a:pt x="0" y="124381"/>
                  </a:moveTo>
                  <a:lnTo>
                    <a:pt x="0" y="554045"/>
                  </a:lnTo>
                  <a:cubicBezTo>
                    <a:pt x="0" y="622738"/>
                    <a:pt x="55687" y="678425"/>
                    <a:pt x="124380" y="678425"/>
                  </a:cubicBezTo>
                  <a:lnTo>
                    <a:pt x="267087" y="678425"/>
                  </a:lnTo>
                  <a:cubicBezTo>
                    <a:pt x="303063" y="678425"/>
                    <a:pt x="337276" y="694001"/>
                    <a:pt x="360898" y="721135"/>
                  </a:cubicBezTo>
                  <a:lnTo>
                    <a:pt x="523133" y="907491"/>
                  </a:lnTo>
                  <a:cubicBezTo>
                    <a:pt x="546755" y="934625"/>
                    <a:pt x="580969" y="950202"/>
                    <a:pt x="616944" y="950202"/>
                  </a:cubicBezTo>
                  <a:lnTo>
                    <a:pt x="2933221" y="950202"/>
                  </a:lnTo>
                  <a:cubicBezTo>
                    <a:pt x="2969129" y="950202"/>
                    <a:pt x="3003285" y="934683"/>
                    <a:pt x="3026905" y="907637"/>
                  </a:cubicBezTo>
                  <a:lnTo>
                    <a:pt x="3186096" y="725355"/>
                  </a:lnTo>
                  <a:cubicBezTo>
                    <a:pt x="3212520" y="695098"/>
                    <a:pt x="3227081" y="656289"/>
                    <a:pt x="3227081" y="616117"/>
                  </a:cubicBezTo>
                  <a:lnTo>
                    <a:pt x="3227081" y="124381"/>
                  </a:lnTo>
                  <a:cubicBezTo>
                    <a:pt x="3227081" y="91392"/>
                    <a:pt x="3213976" y="59755"/>
                    <a:pt x="3190649" y="36429"/>
                  </a:cubicBezTo>
                  <a:cubicBezTo>
                    <a:pt x="3167323" y="13103"/>
                    <a:pt x="3135685" y="0"/>
                    <a:pt x="3102696" y="1"/>
                  </a:cubicBezTo>
                  <a:lnTo>
                    <a:pt x="124380" y="1"/>
                  </a:lnTo>
                  <a:cubicBezTo>
                    <a:pt x="55687" y="1"/>
                    <a:pt x="0" y="55688"/>
                    <a:pt x="0" y="124381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791502" y="6725662"/>
            <a:ext cx="5175664" cy="1524686"/>
            <a:chOff x="0" y="0"/>
            <a:chExt cx="2390060" cy="704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90060" cy="704088"/>
            </a:xfrm>
            <a:custGeom>
              <a:avLst/>
              <a:gdLst/>
              <a:ahLst/>
              <a:cxnLst/>
              <a:rect r="r" b="b" t="t" l="l"/>
              <a:pathLst>
                <a:path h="704088" w="2390060">
                  <a:moveTo>
                    <a:pt x="2294462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406168"/>
                  </a:lnTo>
                  <a:cubicBezTo>
                    <a:pt x="0" y="458965"/>
                    <a:pt x="42801" y="501766"/>
                    <a:pt x="95598" y="501766"/>
                  </a:cubicBezTo>
                  <a:lnTo>
                    <a:pt x="204343" y="501766"/>
                  </a:lnTo>
                  <a:cubicBezTo>
                    <a:pt x="231994" y="501765"/>
                    <a:pt x="258291" y="513738"/>
                    <a:pt x="276447" y="534593"/>
                  </a:cubicBezTo>
                  <a:lnTo>
                    <a:pt x="395420" y="671253"/>
                  </a:lnTo>
                  <a:cubicBezTo>
                    <a:pt x="413574" y="692112"/>
                    <a:pt x="439871" y="704087"/>
                    <a:pt x="467524" y="704088"/>
                  </a:cubicBezTo>
                  <a:lnTo>
                    <a:pt x="1922536" y="704088"/>
                  </a:lnTo>
                  <a:cubicBezTo>
                    <a:pt x="1950188" y="704088"/>
                    <a:pt x="1976485" y="692116"/>
                    <a:pt x="1994640" y="671260"/>
                  </a:cubicBezTo>
                  <a:lnTo>
                    <a:pt x="2113611" y="534600"/>
                  </a:lnTo>
                  <a:cubicBezTo>
                    <a:pt x="2131767" y="513744"/>
                    <a:pt x="2158064" y="501772"/>
                    <a:pt x="2185716" y="501772"/>
                  </a:cubicBezTo>
                  <a:lnTo>
                    <a:pt x="2294462" y="501772"/>
                  </a:lnTo>
                  <a:cubicBezTo>
                    <a:pt x="2347259" y="501772"/>
                    <a:pt x="2390060" y="458971"/>
                    <a:pt x="2390060" y="406174"/>
                  </a:cubicBezTo>
                  <a:lnTo>
                    <a:pt x="2390060" y="95598"/>
                  </a:lnTo>
                  <a:cubicBezTo>
                    <a:pt x="2390060" y="42801"/>
                    <a:pt x="2347259" y="0"/>
                    <a:pt x="2294462" y="0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319591" y="6725662"/>
            <a:ext cx="5175664" cy="1524686"/>
            <a:chOff x="0" y="0"/>
            <a:chExt cx="2509210" cy="7391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"/>
              <a:ext cx="2509214" cy="739180"/>
            </a:xfrm>
            <a:custGeom>
              <a:avLst/>
              <a:gdLst/>
              <a:ahLst/>
              <a:cxnLst/>
              <a:rect r="r" b="b" t="t" l="l"/>
              <a:pathLst>
                <a:path h="739180" w="2509214">
                  <a:moveTo>
                    <a:pt x="0" y="110689"/>
                  </a:moveTo>
                  <a:lnTo>
                    <a:pt x="0" y="482807"/>
                  </a:lnTo>
                  <a:cubicBezTo>
                    <a:pt x="2" y="509104"/>
                    <a:pt x="9367" y="534541"/>
                    <a:pt x="26416" y="554562"/>
                  </a:cubicBezTo>
                  <a:lnTo>
                    <a:pt x="150468" y="700251"/>
                  </a:lnTo>
                  <a:cubicBezTo>
                    <a:pt x="171499" y="724950"/>
                    <a:pt x="202305" y="739179"/>
                    <a:pt x="234744" y="739179"/>
                  </a:cubicBezTo>
                  <a:lnTo>
                    <a:pt x="2274470" y="739179"/>
                  </a:lnTo>
                  <a:cubicBezTo>
                    <a:pt x="2306909" y="739180"/>
                    <a:pt x="2337716" y="724950"/>
                    <a:pt x="2358746" y="700251"/>
                  </a:cubicBezTo>
                  <a:lnTo>
                    <a:pt x="2482798" y="554562"/>
                  </a:lnTo>
                  <a:cubicBezTo>
                    <a:pt x="2499848" y="534541"/>
                    <a:pt x="2509212" y="509104"/>
                    <a:pt x="2509214" y="482807"/>
                  </a:cubicBezTo>
                  <a:lnTo>
                    <a:pt x="2509214" y="110689"/>
                  </a:lnTo>
                  <a:cubicBezTo>
                    <a:pt x="2509214" y="81332"/>
                    <a:pt x="2497552" y="53178"/>
                    <a:pt x="2476793" y="32419"/>
                  </a:cubicBezTo>
                  <a:cubicBezTo>
                    <a:pt x="2456034" y="11661"/>
                    <a:pt x="2427879" y="0"/>
                    <a:pt x="2398522" y="1"/>
                  </a:cubicBezTo>
                  <a:lnTo>
                    <a:pt x="110688" y="1"/>
                  </a:lnTo>
                  <a:cubicBezTo>
                    <a:pt x="49557" y="1"/>
                    <a:pt x="0" y="49558"/>
                    <a:pt x="0" y="110689"/>
                  </a:cubicBezTo>
                  <a:close/>
                </a:path>
              </a:pathLst>
            </a:custGeom>
            <a:solidFill>
              <a:srgbClr val="2A4D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2906353" y="1418201"/>
            <a:ext cx="12475294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500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TYPES O</a:t>
            </a:r>
            <a:r>
              <a:rPr lang="en-US" sz="7500" b="true">
                <a:solidFill>
                  <a:srgbClr val="F0F2DE"/>
                </a:solidFill>
                <a:latin typeface="Loubag Bold"/>
                <a:ea typeface="Loubag Bold"/>
                <a:cs typeface="Loubag Bold"/>
                <a:sym typeface="Loubag Bold"/>
              </a:rPr>
              <a:t>f</a:t>
            </a:r>
          </a:p>
          <a:p>
            <a:pPr algn="ctr">
              <a:lnSpc>
                <a:spcPts val="8399"/>
              </a:lnSpc>
            </a:pPr>
            <a:r>
              <a:rPr lang="en-US" sz="7499" b="true">
                <a:solidFill>
                  <a:srgbClr val="A6D7F8"/>
                </a:solidFill>
                <a:latin typeface="Loubag Bold"/>
                <a:ea typeface="Loubag Bold"/>
                <a:cs typeface="Loubag Bold"/>
                <a:sym typeface="Loubag Bold"/>
              </a:rPr>
              <a:t>continuing education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0839" y="3761067"/>
            <a:ext cx="1164632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Continuing education for nurses can be delivered in a variety of formats: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268" y="5217829"/>
            <a:ext cx="443128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Conferences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27736" y="5217829"/>
            <a:ext cx="443128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Live classes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54481" y="6999690"/>
            <a:ext cx="3649706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Online and live webinars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1780" y="6999690"/>
            <a:ext cx="4431285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Self-study educational packets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7068" y="5217829"/>
            <a:ext cx="443128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i="true">
                <a:solidFill>
                  <a:srgbClr val="F0F2DE"/>
                </a:solidFill>
                <a:latin typeface="Roca Two Light Italics"/>
                <a:ea typeface="Roca Two Light Italics"/>
                <a:cs typeface="Roca Two Light Italics"/>
                <a:sym typeface="Roca Two Light Italics"/>
              </a:rPr>
              <a:t>Online classes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DAG0l6W761M</dc:identifier>
  <dcterms:modified xsi:type="dcterms:W3CDTF">2011-08-01T06:04:30Z</dcterms:modified>
  <cp:revision>1</cp:revision>
  <dc:title>Copy of Importance Of Continuing Education In Nursing Slides</dc:title>
</cp:coreProperties>
</file>